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7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58" r:id="rId16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56617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2020-04-30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82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60" y="1695451"/>
            <a:ext cx="8345079" cy="1088404"/>
          </a:xfrm>
        </p:spPr>
        <p:txBody>
          <a:bodyPr>
            <a:noAutofit/>
          </a:bodyPr>
          <a:lstStyle/>
          <a:p>
            <a:pPr algn="ctr"/>
            <a:r>
              <a:rPr lang="fr-FR" b="1" dirty="0"/>
              <a:t>Stéréochimie et molécules du vivant </a:t>
            </a:r>
            <a:endParaRPr lang="fr-FR" sz="4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B07530-C0B3-474B-A3A6-9F66AEA8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CDE7BD-32CD-4F7C-80B1-F6C8A6D1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4379"/>
            <a:ext cx="8585200" cy="694497"/>
          </a:xfrm>
        </p:spPr>
        <p:txBody>
          <a:bodyPr/>
          <a:lstStyle/>
          <a:p>
            <a:r>
              <a:rPr lang="fr-FR" dirty="0"/>
              <a:t>Structure quaternaire de l’amylase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0A6C72-31AE-46A7-8713-2809DEDD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33" y="749976"/>
            <a:ext cx="2896133" cy="3924300"/>
          </a:xfrm>
          <a:prstGeom prst="rect">
            <a:avLst/>
          </a:prstGeom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2E15768C-82B9-4F3D-9EA3-9A38FB92A5CC}"/>
              </a:ext>
            </a:extLst>
          </p:cNvPr>
          <p:cNvSpPr/>
          <p:nvPr/>
        </p:nvSpPr>
        <p:spPr>
          <a:xfrm>
            <a:off x="5930900" y="977900"/>
            <a:ext cx="215900" cy="1333500"/>
          </a:xfrm>
          <a:prstGeom prst="rightBrace">
            <a:avLst/>
          </a:prstGeom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78B316-A482-4D0B-884D-16386FCD2C73}"/>
              </a:ext>
            </a:extLst>
          </p:cNvPr>
          <p:cNvSpPr txBox="1"/>
          <p:nvPr/>
        </p:nvSpPr>
        <p:spPr>
          <a:xfrm>
            <a:off x="6146800" y="1466316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structure tertiaire 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C0199D82-41F0-4DBE-BAF6-3EBBD06B7344}"/>
              </a:ext>
            </a:extLst>
          </p:cNvPr>
          <p:cNvSpPr/>
          <p:nvPr/>
        </p:nvSpPr>
        <p:spPr>
          <a:xfrm>
            <a:off x="5207000" y="3853014"/>
            <a:ext cx="215900" cy="694497"/>
          </a:xfrm>
          <a:prstGeom prst="rightBrace">
            <a:avLst/>
          </a:prstGeom>
          <a:ln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53E118-66E9-4BB8-A566-6FF815334A01}"/>
              </a:ext>
            </a:extLst>
          </p:cNvPr>
          <p:cNvSpPr txBox="1"/>
          <p:nvPr/>
        </p:nvSpPr>
        <p:spPr>
          <a:xfrm>
            <a:off x="5422900" y="4015596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Une autre structure tertiaire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6880C3-B9F0-4B59-814D-67E9AB8B20DD}"/>
              </a:ext>
            </a:extLst>
          </p:cNvPr>
          <p:cNvCxnSpPr/>
          <p:nvPr/>
        </p:nvCxnSpPr>
        <p:spPr>
          <a:xfrm>
            <a:off x="2463800" y="2222500"/>
            <a:ext cx="1003300" cy="25400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A2FB4DD-97FB-4AC0-AFE5-E259D54CF355}"/>
              </a:ext>
            </a:extLst>
          </p:cNvPr>
          <p:cNvSpPr txBox="1"/>
          <p:nvPr/>
        </p:nvSpPr>
        <p:spPr>
          <a:xfrm>
            <a:off x="177799" y="1853168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Structure secondaire en hélice</a:t>
            </a:r>
          </a:p>
        </p:txBody>
      </p:sp>
    </p:spTree>
    <p:extLst>
      <p:ext uri="{BB962C8B-B14F-4D97-AF65-F5344CB8AC3E}">
        <p14:creationId xmlns:p14="http://schemas.microsoft.com/office/powerpoint/2010/main" val="1849497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ACB2DA8-D13B-40DB-90D8-2900DDA2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D2C655-590B-4C83-9116-341E3782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110364" cy="694497"/>
          </a:xfrm>
        </p:spPr>
        <p:txBody>
          <a:bodyPr/>
          <a:lstStyle/>
          <a:p>
            <a:r>
              <a:rPr lang="fr-FR" dirty="0"/>
              <a:t>La maladie de la « vache folle »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94DD81D1-327F-455B-A3F4-095A62FD5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9" b="1273"/>
          <a:stretch/>
        </p:blipFill>
        <p:spPr>
          <a:xfrm>
            <a:off x="314100" y="903148"/>
            <a:ext cx="3313267" cy="33910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156435-7EA5-47F3-BA20-183539EAD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3" b="3806"/>
          <a:stretch/>
        </p:blipFill>
        <p:spPr>
          <a:xfrm>
            <a:off x="4524268" y="903148"/>
            <a:ext cx="3882666" cy="339105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707DCA7-DCCE-498E-9063-60B52AA08AF2}"/>
              </a:ext>
            </a:extLst>
          </p:cNvPr>
          <p:cNvSpPr txBox="1"/>
          <p:nvPr/>
        </p:nvSpPr>
        <p:spPr>
          <a:xfrm>
            <a:off x="1323883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repliée » : cerveau sain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01EDDA-BC45-4ED9-8C79-495C01DF8F03}"/>
              </a:ext>
            </a:extLst>
          </p:cNvPr>
          <p:cNvSpPr txBox="1"/>
          <p:nvPr/>
        </p:nvSpPr>
        <p:spPr>
          <a:xfrm>
            <a:off x="6635365" y="3780275"/>
            <a:ext cx="2369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« allongée » : cerveau malade</a:t>
            </a:r>
          </a:p>
        </p:txBody>
      </p:sp>
    </p:spTree>
    <p:extLst>
      <p:ext uri="{BB962C8B-B14F-4D97-AF65-F5344CB8AC3E}">
        <p14:creationId xmlns:p14="http://schemas.microsoft.com/office/powerpoint/2010/main" val="26749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6F761F-96BE-45ED-841D-3F0A4AA3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EEDA9-AD7F-4A1F-925D-A4D800AEC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5382" r="47582" b="2754"/>
          <a:stretch/>
        </p:blipFill>
        <p:spPr>
          <a:xfrm rot="16200000">
            <a:off x="3093197" y="-1119696"/>
            <a:ext cx="4695132" cy="6934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6012CE-F847-463A-8415-7335B2ECB3BA}"/>
              </a:ext>
            </a:extLst>
          </p:cNvPr>
          <p:cNvSpPr/>
          <p:nvPr/>
        </p:nvSpPr>
        <p:spPr>
          <a:xfrm>
            <a:off x="538400" y="584200"/>
            <a:ext cx="1435100" cy="24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9BDBABBB-E279-4799-812D-79C63F0CB71B}"/>
              </a:ext>
            </a:extLst>
          </p:cNvPr>
          <p:cNvSpPr txBox="1">
            <a:spLocks/>
          </p:cNvSpPr>
          <p:nvPr/>
        </p:nvSpPr>
        <p:spPr>
          <a:xfrm>
            <a:off x="0" y="3401336"/>
            <a:ext cx="5077237" cy="912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Relations d’isomérie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2EADF35-5299-4E50-995E-F721D3241740}"/>
              </a:ext>
            </a:extLst>
          </p:cNvPr>
          <p:cNvCxnSpPr/>
          <p:nvPr/>
        </p:nvCxnSpPr>
        <p:spPr>
          <a:xfrm>
            <a:off x="0" y="4019550"/>
            <a:ext cx="50772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649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165" y="1034629"/>
            <a:ext cx="1925093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63" y="24825"/>
            <a:ext cx="7543800" cy="694497"/>
          </a:xfrm>
        </p:spPr>
        <p:txBody>
          <a:bodyPr/>
          <a:lstStyle/>
          <a:p>
            <a:r>
              <a:rPr lang="fr-FR" dirty="0"/>
              <a:t>La carvone dans l’espace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7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51F02B-0FC5-4B44-92DA-D62903297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6A90674-C983-46A5-B711-3812324A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Acides aminés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03F6AA1-F047-4CD5-A6B1-6933FA50B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003"/>
              </p:ext>
            </p:extLst>
          </p:nvPr>
        </p:nvGraphicFramePr>
        <p:xfrm>
          <a:off x="4917333" y="838876"/>
          <a:ext cx="3424128" cy="3753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1376">
                  <a:extLst>
                    <a:ext uri="{9D8B030D-6E8A-4147-A177-3AD203B41FA5}">
                      <a16:colId xmlns:a16="http://schemas.microsoft.com/office/drawing/2014/main" val="996765087"/>
                    </a:ext>
                  </a:extLst>
                </a:gridCol>
                <a:gridCol w="1141376">
                  <a:extLst>
                    <a:ext uri="{9D8B030D-6E8A-4147-A177-3AD203B41FA5}">
                      <a16:colId xmlns:a16="http://schemas.microsoft.com/office/drawing/2014/main" val="2119107521"/>
                    </a:ext>
                  </a:extLst>
                </a:gridCol>
                <a:gridCol w="1141376">
                  <a:extLst>
                    <a:ext uri="{9D8B030D-6E8A-4147-A177-3AD203B41FA5}">
                      <a16:colId xmlns:a16="http://schemas.microsoft.com/office/drawing/2014/main" val="2045912847"/>
                    </a:ext>
                  </a:extLst>
                </a:gridCol>
              </a:tblGrid>
              <a:tr h="35430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Abondance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21042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Alanine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874551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6,9 %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660278"/>
                  </a:ext>
                </a:extLst>
              </a:tr>
              <a:tr h="1132962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Thréonine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5,3 %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833751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:a16="http://schemas.microsoft.com/office/drawing/2014/main" id="{47172DD1-17A4-4112-84F1-992B80363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485" y="1208878"/>
            <a:ext cx="1194384" cy="10506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8ABD296-FBCC-41DF-9EB0-22763902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2485" y="3376781"/>
            <a:ext cx="1194384" cy="124968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F66BD5E-86DD-4364-8622-2BAE71E3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7333" y="2293885"/>
            <a:ext cx="1194384" cy="1205444"/>
          </a:xfrm>
          <a:prstGeom prst="rect">
            <a:avLst/>
          </a:prstGeo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8F9AABD0-E1B9-4740-8F99-4249F6208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30" y="1679771"/>
            <a:ext cx="2735347" cy="20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2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25CA2E-6897-4A8B-935A-AFDCFA95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862352-F481-41E6-88D7-74B3FA6C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31" y="51325"/>
            <a:ext cx="7935537" cy="694497"/>
          </a:xfrm>
        </p:spPr>
        <p:txBody>
          <a:bodyPr/>
          <a:lstStyle/>
          <a:p>
            <a:r>
              <a:rPr lang="fr-FR" dirty="0"/>
              <a:t>Les énantiomères de la carvone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EDF52D-F83F-4CDB-958B-48D5B5EF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063" y="752572"/>
            <a:ext cx="1203802" cy="185322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904F07-40DB-4CF2-9199-66EE575A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90" y="2169459"/>
            <a:ext cx="1550761" cy="1891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98452F-E48B-4C92-B2B6-3690B559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7" y="2169459"/>
            <a:ext cx="1550762" cy="197562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41ACD66-AE41-4ED6-944A-96ACA93788F0}"/>
              </a:ext>
            </a:extLst>
          </p:cNvPr>
          <p:cNvCxnSpPr/>
          <p:nvPr/>
        </p:nvCxnSpPr>
        <p:spPr>
          <a:xfrm flipH="1">
            <a:off x="2626242" y="1860698"/>
            <a:ext cx="882502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6601433-BCDE-4C50-AE66-426AA7BC95F0}"/>
              </a:ext>
            </a:extLst>
          </p:cNvPr>
          <p:cNvCxnSpPr>
            <a:cxnSpLocks/>
          </p:cNvCxnSpPr>
          <p:nvPr/>
        </p:nvCxnSpPr>
        <p:spPr>
          <a:xfrm>
            <a:off x="5054166" y="1845375"/>
            <a:ext cx="963862" cy="472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D229118-D2E2-4AA0-A56C-674F0A97A444}"/>
              </a:ext>
            </a:extLst>
          </p:cNvPr>
          <p:cNvSpPr/>
          <p:nvPr/>
        </p:nvSpPr>
        <p:spPr>
          <a:xfrm>
            <a:off x="749775" y="4145088"/>
            <a:ext cx="17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latin typeface="+mj-lt"/>
              </a:rPr>
              <a:t>(</a:t>
            </a:r>
            <a:r>
              <a:rPr lang="fr-FR" sz="2000" b="1" i="1" dirty="0">
                <a:latin typeface="+mj-lt"/>
              </a:rPr>
              <a:t>R</a:t>
            </a:r>
            <a:r>
              <a:rPr lang="fr-FR" sz="2000" b="1" dirty="0">
                <a:latin typeface="+mj-lt"/>
              </a:rPr>
              <a:t>)-(–)-Carvone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4233AE-A737-4DB2-9B5F-426BF88A732D}"/>
              </a:ext>
            </a:extLst>
          </p:cNvPr>
          <p:cNvSpPr/>
          <p:nvPr/>
        </p:nvSpPr>
        <p:spPr>
          <a:xfrm>
            <a:off x="6243523" y="4145088"/>
            <a:ext cx="1717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+mj-lt"/>
              </a:rPr>
              <a:t>(S)-(+)-Carvone</a:t>
            </a:r>
          </a:p>
        </p:txBody>
      </p:sp>
    </p:spTree>
    <p:extLst>
      <p:ext uri="{BB962C8B-B14F-4D97-AF65-F5344CB8AC3E}">
        <p14:creationId xmlns:p14="http://schemas.microsoft.com/office/powerpoint/2010/main" val="212079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C87711-E59C-46E9-A905-1B5BCEAC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Thréonine : 2 C*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3E369-BB0F-4543-83CD-F5A79252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93" y="1807487"/>
            <a:ext cx="2233613" cy="153011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2" descr="L-Threonin - L-Threonine.svg">
            <a:extLst>
              <a:ext uri="{FF2B5EF4-FFF2-40B4-BE49-F238E27FC236}">
                <a16:creationId xmlns:a16="http://schemas.microsoft.com/office/drawing/2014/main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838877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:a16="http://schemas.microsoft.com/office/drawing/2014/main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C87711-E59C-46E9-A905-1B5BCEAC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44DA62E-505D-4BF3-A913-4874736F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Stéréoisomère de la thréonine </a:t>
            </a:r>
          </a:p>
        </p:txBody>
      </p:sp>
      <p:pic>
        <p:nvPicPr>
          <p:cNvPr id="5" name="Picture 2" descr="L-Threonin - L-Threonine.svg">
            <a:extLst>
              <a:ext uri="{FF2B5EF4-FFF2-40B4-BE49-F238E27FC236}">
                <a16:creationId xmlns:a16="http://schemas.microsoft.com/office/drawing/2014/main" id="{D2491BDE-679C-419D-A5DC-D51304C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2" y="838877"/>
            <a:ext cx="22336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2FF857-18F5-4DAE-920A-904059A0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15" y="838876"/>
            <a:ext cx="2311503" cy="1371601"/>
          </a:xfrm>
          <a:prstGeom prst="rect">
            <a:avLst/>
          </a:prstGeom>
        </p:spPr>
      </p:pic>
      <p:pic>
        <p:nvPicPr>
          <p:cNvPr id="7" name="Picture 6" descr="L-allo-Threonine.svg">
            <a:extLst>
              <a:ext uri="{FF2B5EF4-FFF2-40B4-BE49-F238E27FC236}">
                <a16:creationId xmlns:a16="http://schemas.microsoft.com/office/drawing/2014/main" id="{63A3047D-E775-4AF4-B23F-AC8CDC900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/>
        </p:blipFill>
        <p:spPr bwMode="auto">
          <a:xfrm>
            <a:off x="675048" y="3144986"/>
            <a:ext cx="218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CB82039-1F25-411A-A66C-905A9B05A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13" y="3144985"/>
            <a:ext cx="2136532" cy="1371601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79DE16F-60BB-4D79-A57D-39F7B7338974}"/>
              </a:ext>
            </a:extLst>
          </p:cNvPr>
          <p:cNvCxnSpPr/>
          <p:nvPr/>
        </p:nvCxnSpPr>
        <p:spPr>
          <a:xfrm>
            <a:off x="3171367" y="15240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E66FB52-903F-4277-8DFF-95D276DAD942}"/>
              </a:ext>
            </a:extLst>
          </p:cNvPr>
          <p:cNvCxnSpPr/>
          <p:nvPr/>
        </p:nvCxnSpPr>
        <p:spPr>
          <a:xfrm>
            <a:off x="3304717" y="3924300"/>
            <a:ext cx="280126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34DE8B4-EB3B-40F8-82E7-F9CAA0734F03}"/>
              </a:ext>
            </a:extLst>
          </p:cNvPr>
          <p:cNvCxnSpPr>
            <a:cxnSpLocks/>
          </p:cNvCxnSpPr>
          <p:nvPr/>
        </p:nvCxnSpPr>
        <p:spPr>
          <a:xfrm>
            <a:off x="17426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13E5352-A4E3-493B-890C-51745B6664C1}"/>
              </a:ext>
            </a:extLst>
          </p:cNvPr>
          <p:cNvCxnSpPr>
            <a:cxnSpLocks/>
          </p:cNvCxnSpPr>
          <p:nvPr/>
        </p:nvCxnSpPr>
        <p:spPr>
          <a:xfrm>
            <a:off x="7610017" y="2191427"/>
            <a:ext cx="0" cy="95355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5D601EC-227F-46B5-900F-7335B5222030}"/>
              </a:ext>
            </a:extLst>
          </p:cNvPr>
          <p:cNvCxnSpPr>
            <a:cxnSpLocks/>
          </p:cNvCxnSpPr>
          <p:nvPr/>
        </p:nvCxnSpPr>
        <p:spPr>
          <a:xfrm>
            <a:off x="2740595" y="2210477"/>
            <a:ext cx="3662812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BB7EBBE-1081-49AC-A4A4-49AFBE73D5E9}"/>
              </a:ext>
            </a:extLst>
          </p:cNvPr>
          <p:cNvCxnSpPr>
            <a:cxnSpLocks/>
          </p:cNvCxnSpPr>
          <p:nvPr/>
        </p:nvCxnSpPr>
        <p:spPr>
          <a:xfrm flipH="1">
            <a:off x="2740595" y="2210477"/>
            <a:ext cx="3836418" cy="1123273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7A393C7-4647-421E-92D1-1F267C133A80}"/>
              </a:ext>
            </a:extLst>
          </p:cNvPr>
          <p:cNvSpPr txBox="1"/>
          <p:nvPr/>
        </p:nvSpPr>
        <p:spPr>
          <a:xfrm>
            <a:off x="3810000" y="1115041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3919EA5-D437-46AD-8E19-BAD1371AFF2D}"/>
              </a:ext>
            </a:extLst>
          </p:cNvPr>
          <p:cNvSpPr txBox="1"/>
          <p:nvPr/>
        </p:nvSpPr>
        <p:spPr>
          <a:xfrm>
            <a:off x="3943350" y="4020226"/>
            <a:ext cx="216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BAD7838-FEB6-4E00-AA3E-CE722289E3D7}"/>
              </a:ext>
            </a:extLst>
          </p:cNvPr>
          <p:cNvSpPr txBox="1"/>
          <p:nvPr/>
        </p:nvSpPr>
        <p:spPr>
          <a:xfrm>
            <a:off x="3589395" y="2058385"/>
            <a:ext cx="231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56617"/>
                </a:solidFill>
              </a:rPr>
              <a:t>diastéréoisomères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175BCDD-660D-4902-A4D7-ACF657308E58}"/>
              </a:ext>
            </a:extLst>
          </p:cNvPr>
          <p:cNvSpPr txBox="1"/>
          <p:nvPr/>
        </p:nvSpPr>
        <p:spPr>
          <a:xfrm>
            <a:off x="942214" y="2397213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1773C20-170A-4E0D-BF14-B02714769E7C}"/>
              </a:ext>
            </a:extLst>
          </p:cNvPr>
          <p:cNvSpPr txBox="1"/>
          <p:nvPr/>
        </p:nvSpPr>
        <p:spPr>
          <a:xfrm>
            <a:off x="7648268" y="2416038"/>
            <a:ext cx="8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56617"/>
                </a:solidFill>
              </a:rPr>
              <a:t>diast</a:t>
            </a:r>
            <a:r>
              <a:rPr lang="fr-FR" sz="2000" b="1" dirty="0">
                <a:solidFill>
                  <a:srgbClr val="F56617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10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33A546-ED2E-4346-B580-7578FE12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31DD6A3-7BEB-4870-9CD1-8921CCA1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Hydrolyse de l’amidon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7638B6E-84FD-4172-A9BB-D30F3F322011}"/>
                  </a:ext>
                </a:extLst>
              </p:cNvPr>
              <p:cNvSpPr txBox="1"/>
              <p:nvPr/>
            </p:nvSpPr>
            <p:spPr>
              <a:xfrm>
                <a:off x="537882" y="730244"/>
                <a:ext cx="7871481" cy="60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fr-FR" sz="24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O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amylase</m:t>
                          </m:r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groupChr>
                      <m:r>
                        <m:rPr>
                          <m:sty m:val="p"/>
                        </m:rPr>
                        <a:rPr lang="fr-FR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fr-F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7638B6E-84FD-4172-A9BB-D30F3F322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730244"/>
                <a:ext cx="7871481" cy="6058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DA38FDE7-209E-45A3-92DD-ACB296F32E23}"/>
              </a:ext>
            </a:extLst>
          </p:cNvPr>
          <p:cNvSpPr txBox="1"/>
          <p:nvPr/>
        </p:nvSpPr>
        <p:spPr>
          <a:xfrm>
            <a:off x="1832677" y="1282622"/>
            <a:ext cx="131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amidon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E1F483-CDE0-4D91-A63B-FCBCAB4234E7}"/>
              </a:ext>
            </a:extLst>
          </p:cNvPr>
          <p:cNvSpPr txBox="1"/>
          <p:nvPr/>
        </p:nvSpPr>
        <p:spPr>
          <a:xfrm>
            <a:off x="6105657" y="1309337"/>
            <a:ext cx="131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00B050"/>
                </a:solidFill>
              </a:rPr>
              <a:t>maltose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8B66D43-0401-454F-BA35-62DC01213212}"/>
              </a:ext>
            </a:extLst>
          </p:cNvPr>
          <p:cNvGrpSpPr/>
          <p:nvPr/>
        </p:nvGrpSpPr>
        <p:grpSpPr>
          <a:xfrm>
            <a:off x="2664038" y="2100195"/>
            <a:ext cx="650464" cy="2090602"/>
            <a:chOff x="1932684" y="3018722"/>
            <a:chExt cx="790442" cy="290238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FD162BA-A31A-417D-A8AF-1D036780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7" b="3608"/>
            <a:stretch/>
          </p:blipFill>
          <p:spPr>
            <a:xfrm>
              <a:off x="1932684" y="3018722"/>
              <a:ext cx="790442" cy="29023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93F0CD-60BF-4259-A1F0-A09AE6643741}"/>
                </a:ext>
              </a:extLst>
            </p:cNvPr>
            <p:cNvSpPr/>
            <p:nvPr/>
          </p:nvSpPr>
          <p:spPr>
            <a:xfrm>
              <a:off x="2166604" y="5113422"/>
              <a:ext cx="384397" cy="5562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DA5BF58-B598-4431-8F55-5890F2DACE19}"/>
                </a:ext>
              </a:extLst>
            </p:cNvPr>
            <p:cNvSpPr/>
            <p:nvPr/>
          </p:nvSpPr>
          <p:spPr>
            <a:xfrm>
              <a:off x="2166604" y="5503259"/>
              <a:ext cx="384397" cy="35067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0">
                <a:extLst>
                  <a:ext uri="{FF2B5EF4-FFF2-40B4-BE49-F238E27FC236}">
                    <a16:creationId xmlns:a16="http://schemas.microsoft.com/office/drawing/2014/main" id="{7DEC6EB0-19C4-4B27-912F-8BB526942298}"/>
                  </a:ext>
                </a:extLst>
              </p:cNvPr>
              <p:cNvSpPr txBox="1"/>
              <p:nvPr/>
            </p:nvSpPr>
            <p:spPr>
              <a:xfrm>
                <a:off x="1392068" y="4337459"/>
                <a:ext cx="2135930" cy="559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=37</m:t>
                      </m:r>
                      <m:r>
                        <a:rPr lang="fr-FR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a:rPr lang="fr-FR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fr-FR" sz="28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ZoneTexte 10">
                <a:extLst>
                  <a:ext uri="{FF2B5EF4-FFF2-40B4-BE49-F238E27FC236}">
                    <a16:creationId xmlns:a16="http://schemas.microsoft.com/office/drawing/2014/main" id="{7DEC6EB0-19C4-4B27-912F-8BB526942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68" y="4337459"/>
                <a:ext cx="2135930" cy="559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76F1247D-4532-45FB-8B16-5EF756D1D7E4}"/>
              </a:ext>
            </a:extLst>
          </p:cNvPr>
          <p:cNvGrpSpPr/>
          <p:nvPr/>
        </p:nvGrpSpPr>
        <p:grpSpPr>
          <a:xfrm>
            <a:off x="1777915" y="2093045"/>
            <a:ext cx="571500" cy="2090602"/>
            <a:chOff x="215901" y="1709447"/>
            <a:chExt cx="571500" cy="209060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0EDB6AE1-2739-4380-80E2-3D03EE505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0A96C-16A1-4836-8127-39503A86851E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F5221569-AEFD-4962-9321-3D819DBD73C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06C553A-6CEB-4582-8D05-9EFD2DB9473F}"/>
              </a:ext>
            </a:extLst>
          </p:cNvPr>
          <p:cNvGrpSpPr/>
          <p:nvPr/>
        </p:nvGrpSpPr>
        <p:grpSpPr>
          <a:xfrm>
            <a:off x="6128880" y="2093045"/>
            <a:ext cx="571500" cy="2090602"/>
            <a:chOff x="215901" y="1709447"/>
            <a:chExt cx="571500" cy="2090602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7E56F3A0-6B6E-4968-8C65-92D15A891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EC9515-8DDD-45AB-A543-6FD4CEE88312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EF23EEA-4AD6-4C0C-89F7-8270AB041888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AD27636-EFA6-42EA-A1A0-1CD9C1D358D8}"/>
              </a:ext>
            </a:extLst>
          </p:cNvPr>
          <p:cNvGrpSpPr/>
          <p:nvPr/>
        </p:nvGrpSpPr>
        <p:grpSpPr>
          <a:xfrm>
            <a:off x="7009474" y="2079096"/>
            <a:ext cx="571500" cy="2090602"/>
            <a:chOff x="215901" y="1709447"/>
            <a:chExt cx="571500" cy="2090602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FEC7BFAC-DFD4-45EA-A186-03A0525B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8"/>
            <a:stretch/>
          </p:blipFill>
          <p:spPr>
            <a:xfrm>
              <a:off x="215901" y="1709447"/>
              <a:ext cx="571500" cy="209060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CBAA253-6571-4309-BB0E-506360F0C98F}"/>
                </a:ext>
              </a:extLst>
            </p:cNvPr>
            <p:cNvSpPr/>
            <p:nvPr/>
          </p:nvSpPr>
          <p:spPr>
            <a:xfrm>
              <a:off x="358723" y="3215237"/>
              <a:ext cx="316325" cy="40064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E8AD115-FADD-41F6-9B33-374D201350AC}"/>
                </a:ext>
              </a:extLst>
            </p:cNvPr>
            <p:cNvSpPr/>
            <p:nvPr/>
          </p:nvSpPr>
          <p:spPr>
            <a:xfrm>
              <a:off x="358723" y="3496039"/>
              <a:ext cx="316325" cy="25259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18D3EA2-9749-44AC-8906-39E3A50273E6}"/>
              </a:ext>
            </a:extLst>
          </p:cNvPr>
          <p:cNvSpPr/>
          <p:nvPr/>
        </p:nvSpPr>
        <p:spPr>
          <a:xfrm>
            <a:off x="912195" y="2658140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B8540213-22CE-495C-A32C-6BA635ED148E}"/>
              </a:ext>
            </a:extLst>
          </p:cNvPr>
          <p:cNvGrpSpPr/>
          <p:nvPr/>
        </p:nvGrpSpPr>
        <p:grpSpPr>
          <a:xfrm>
            <a:off x="1432219" y="2838627"/>
            <a:ext cx="2055628" cy="1503519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9EE31DA2-D9D5-4E15-A5FA-7E0567DB94CF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74311AA0-5D23-4AAA-87DE-359F437AC9AB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6A0F9A68-816E-432D-8052-701F8810FA2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6C8CB6-2822-4159-B824-917F6AB16650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834A10A-DFA0-4118-8276-E165CC3A9722}"/>
              </a:ext>
            </a:extLst>
          </p:cNvPr>
          <p:cNvSpPr/>
          <p:nvPr/>
        </p:nvSpPr>
        <p:spPr>
          <a:xfrm>
            <a:off x="1064595" y="2810540"/>
            <a:ext cx="2894261" cy="147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93C2EFC5-E5BD-4BA9-8906-03348C648033}"/>
              </a:ext>
            </a:extLst>
          </p:cNvPr>
          <p:cNvGrpSpPr/>
          <p:nvPr/>
        </p:nvGrpSpPr>
        <p:grpSpPr>
          <a:xfrm>
            <a:off x="5861725" y="2865698"/>
            <a:ext cx="2055628" cy="1503519"/>
            <a:chOff x="1263069" y="2603749"/>
            <a:chExt cx="2055628" cy="1503519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687A5971-5DF6-4B81-96DF-FAD618D531DE}"/>
                </a:ext>
              </a:extLst>
            </p:cNvPr>
            <p:cNvCxnSpPr/>
            <p:nvPr/>
          </p:nvCxnSpPr>
          <p:spPr>
            <a:xfrm>
              <a:off x="1263069" y="2630820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D876C0E3-3663-4342-A03A-9D2B825CC711}"/>
                </a:ext>
              </a:extLst>
            </p:cNvPr>
            <p:cNvCxnSpPr/>
            <p:nvPr/>
          </p:nvCxnSpPr>
          <p:spPr>
            <a:xfrm>
              <a:off x="3318697" y="2603749"/>
              <a:ext cx="0" cy="147644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FE5B4831-D5A5-42DA-8CF8-84F69B1650D4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4341"/>
              <a:ext cx="2055628" cy="585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275FDCB-43C6-4EC0-B53F-20E55B4A91C9}"/>
                </a:ext>
              </a:extLst>
            </p:cNvPr>
            <p:cNvSpPr/>
            <p:nvPr/>
          </p:nvSpPr>
          <p:spPr>
            <a:xfrm>
              <a:off x="1287344" y="2817165"/>
              <a:ext cx="2013067" cy="123010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10">
                <a:extLst>
                  <a:ext uri="{FF2B5EF4-FFF2-40B4-BE49-F238E27FC236}">
                    <a16:creationId xmlns:a16="http://schemas.microsoft.com/office/drawing/2014/main" id="{F108D099-334F-49D0-B48B-9FF540B3AD0E}"/>
                  </a:ext>
                </a:extLst>
              </p:cNvPr>
              <p:cNvSpPr txBox="1"/>
              <p:nvPr/>
            </p:nvSpPr>
            <p:spPr>
              <a:xfrm>
                <a:off x="5895425" y="4306754"/>
                <a:ext cx="213593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85</m:t>
                      </m:r>
                      <m:r>
                        <a:rPr lang="fr-FR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°</m:t>
                      </m:r>
                      <m:r>
                        <a:rPr lang="fr-FR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fr-FR" sz="28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" name="ZoneTexte 10">
                <a:extLst>
                  <a:ext uri="{FF2B5EF4-FFF2-40B4-BE49-F238E27FC236}">
                    <a16:creationId xmlns:a16="http://schemas.microsoft.com/office/drawing/2014/main" id="{F108D099-334F-49D0-B48B-9FF540B3A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25" y="4306754"/>
                <a:ext cx="2135930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Arc 70">
            <a:extLst>
              <a:ext uri="{FF2B5EF4-FFF2-40B4-BE49-F238E27FC236}">
                <a16:creationId xmlns:a16="http://schemas.microsoft.com/office/drawing/2014/main" id="{2BB34AC9-8F3B-4FBB-9699-8D1870425774}"/>
              </a:ext>
            </a:extLst>
          </p:cNvPr>
          <p:cNvSpPr/>
          <p:nvPr/>
        </p:nvSpPr>
        <p:spPr>
          <a:xfrm>
            <a:off x="3059501" y="1682732"/>
            <a:ext cx="1206266" cy="643801"/>
          </a:xfrm>
          <a:prstGeom prst="arc">
            <a:avLst>
              <a:gd name="adj1" fmla="val 10666035"/>
              <a:gd name="adj2" fmla="val 21185728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FFC1CBC6-D4AE-4120-A252-2254EC122462}"/>
              </a:ext>
            </a:extLst>
          </p:cNvPr>
          <p:cNvSpPr/>
          <p:nvPr/>
        </p:nvSpPr>
        <p:spPr>
          <a:xfrm>
            <a:off x="7329961" y="1894168"/>
            <a:ext cx="820119" cy="425387"/>
          </a:xfrm>
          <a:prstGeom prst="arc">
            <a:avLst>
              <a:gd name="adj1" fmla="val 10666035"/>
              <a:gd name="adj2" fmla="val 20477356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4A521114-9965-4B58-AE4D-7DB73232A2A7}"/>
              </a:ext>
            </a:extLst>
          </p:cNvPr>
          <p:cNvSpPr/>
          <p:nvPr/>
        </p:nvSpPr>
        <p:spPr>
          <a:xfrm>
            <a:off x="1222486" y="1849121"/>
            <a:ext cx="820119" cy="425387"/>
          </a:xfrm>
          <a:prstGeom prst="arc">
            <a:avLst>
              <a:gd name="adj1" fmla="val 11975183"/>
              <a:gd name="adj2" fmla="val 249981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037DA6B-7A67-4BDF-93DC-CFD72FC44509}"/>
              </a:ext>
            </a:extLst>
          </p:cNvPr>
          <p:cNvSpPr/>
          <p:nvPr/>
        </p:nvSpPr>
        <p:spPr>
          <a:xfrm>
            <a:off x="4975853" y="1736518"/>
            <a:ext cx="1402844" cy="622866"/>
          </a:xfrm>
          <a:prstGeom prst="arc">
            <a:avLst>
              <a:gd name="adj1" fmla="val 11063080"/>
              <a:gd name="adj2" fmla="val 249981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0A158077-346E-4C0D-BB1B-B53CD457C144}"/>
              </a:ext>
            </a:extLst>
          </p:cNvPr>
          <p:cNvSpPr txBox="1"/>
          <p:nvPr/>
        </p:nvSpPr>
        <p:spPr>
          <a:xfrm>
            <a:off x="179868" y="1631380"/>
            <a:ext cx="1101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d’amidon + diiode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950E44FC-9047-47E9-A880-FD6148B7A83D}"/>
              </a:ext>
            </a:extLst>
          </p:cNvPr>
          <p:cNvSpPr txBox="1"/>
          <p:nvPr/>
        </p:nvSpPr>
        <p:spPr>
          <a:xfrm>
            <a:off x="8095216" y="1873951"/>
            <a:ext cx="1101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d’amidon + diiode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D66C90A-8DEE-4DE3-8067-3253ABA669ED}"/>
              </a:ext>
            </a:extLst>
          </p:cNvPr>
          <p:cNvSpPr txBox="1"/>
          <p:nvPr/>
        </p:nvSpPr>
        <p:spPr>
          <a:xfrm>
            <a:off x="4182174" y="1985988"/>
            <a:ext cx="130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d’amidon</a:t>
            </a:r>
          </a:p>
          <a:p>
            <a:r>
              <a:rPr lang="fr-FR" dirty="0"/>
              <a:t>+ diiode</a:t>
            </a:r>
          </a:p>
          <a:p>
            <a:r>
              <a:rPr lang="fr-FR" dirty="0"/>
              <a:t>+ amylase</a:t>
            </a:r>
          </a:p>
        </p:txBody>
      </p:sp>
    </p:spTree>
    <p:extLst>
      <p:ext uri="{BB962C8B-B14F-4D97-AF65-F5344CB8AC3E}">
        <p14:creationId xmlns:p14="http://schemas.microsoft.com/office/powerpoint/2010/main" val="359347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83958E-C201-45D3-99C2-DE3EC94F1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A2F391-7AB6-41E2-8482-984494C8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379"/>
            <a:ext cx="9144000" cy="694497"/>
          </a:xfrm>
        </p:spPr>
        <p:txBody>
          <a:bodyPr/>
          <a:lstStyle/>
          <a:p>
            <a:r>
              <a:rPr lang="fr-FR" dirty="0"/>
              <a:t>Structures secondaires et tertiaires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AD8A7B-8970-4EEE-BE73-850CB8F6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2"/>
          <a:stretch/>
        </p:blipFill>
        <p:spPr>
          <a:xfrm>
            <a:off x="197467" y="734736"/>
            <a:ext cx="5036896" cy="3970702"/>
          </a:xfrm>
          <a:prstGeom prst="rect">
            <a:avLst/>
          </a:prstGeom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FB69582C-BCFA-4906-9EA3-FB7D39CB2375}"/>
              </a:ext>
            </a:extLst>
          </p:cNvPr>
          <p:cNvSpPr/>
          <p:nvPr/>
        </p:nvSpPr>
        <p:spPr>
          <a:xfrm>
            <a:off x="5234363" y="838876"/>
            <a:ext cx="368300" cy="1955124"/>
          </a:xfrm>
          <a:prstGeom prst="rightBrace">
            <a:avLst/>
          </a:prstGeom>
          <a:ln w="28575">
            <a:solidFill>
              <a:srgbClr val="F5661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E9B499E8-92FF-4B05-A9D6-72DDF65DA5FB}"/>
              </a:ext>
            </a:extLst>
          </p:cNvPr>
          <p:cNvSpPr/>
          <p:nvPr/>
        </p:nvSpPr>
        <p:spPr>
          <a:xfrm>
            <a:off x="4356100" y="3390900"/>
            <a:ext cx="368300" cy="1314538"/>
          </a:xfrm>
          <a:prstGeom prst="rightBrace">
            <a:avLst/>
          </a:prstGeom>
          <a:ln w="28575">
            <a:solidFill>
              <a:srgbClr val="F5661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FD86C06-D02B-49DA-AA65-A5C67EE08698}"/>
              </a:ext>
            </a:extLst>
          </p:cNvPr>
          <p:cNvSpPr txBox="1"/>
          <p:nvPr/>
        </p:nvSpPr>
        <p:spPr>
          <a:xfrm>
            <a:off x="5602663" y="1568606"/>
            <a:ext cx="334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+mj-lt"/>
              </a:rPr>
              <a:t>Structures secondaires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BDD49A-8D88-45C8-8A6E-F576917E81C9}"/>
              </a:ext>
            </a:extLst>
          </p:cNvPr>
          <p:cNvSpPr txBox="1"/>
          <p:nvPr/>
        </p:nvSpPr>
        <p:spPr>
          <a:xfrm>
            <a:off x="4891463" y="3817336"/>
            <a:ext cx="334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+mj-lt"/>
              </a:rPr>
              <a:t>Structures tertiaires</a:t>
            </a:r>
          </a:p>
        </p:txBody>
      </p:sp>
    </p:spTree>
    <p:extLst>
      <p:ext uri="{BB962C8B-B14F-4D97-AF65-F5344CB8AC3E}">
        <p14:creationId xmlns:p14="http://schemas.microsoft.com/office/powerpoint/2010/main" val="2825779567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157</Words>
  <Application>Microsoft Office PowerPoint</Application>
  <PresentationFormat>Personnalisé</PresentationFormat>
  <Paragraphs>61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Cambria Math</vt:lpstr>
      <vt:lpstr>Times New Roman</vt:lpstr>
      <vt:lpstr>Titre</vt:lpstr>
      <vt:lpstr>texte</vt:lpstr>
      <vt:lpstr>Merci</vt:lpstr>
      <vt:lpstr>Stéréochimie et molécules du vivant </vt:lpstr>
      <vt:lpstr>La carvone</vt:lpstr>
      <vt:lpstr>La carvone dans l’espace</vt:lpstr>
      <vt:lpstr>Acides aminés</vt:lpstr>
      <vt:lpstr>Les énantiomères de la carvone</vt:lpstr>
      <vt:lpstr>Thréonine : 2 C* </vt:lpstr>
      <vt:lpstr>Stéréoisomère de la thréonine </vt:lpstr>
      <vt:lpstr>Hydrolyse de l’amidon</vt:lpstr>
      <vt:lpstr>Structures secondaires et tertiaires</vt:lpstr>
      <vt:lpstr>Structure quaternaire de l’amylase</vt:lpstr>
      <vt:lpstr>La maladie de la « vache folle »</vt:lpstr>
      <vt:lpstr>Présentation PowerPoint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52</cp:revision>
  <cp:lastPrinted>2015-03-31T14:07:15Z</cp:lastPrinted>
  <dcterms:created xsi:type="dcterms:W3CDTF">2020-03-24T08:48:58Z</dcterms:created>
  <dcterms:modified xsi:type="dcterms:W3CDTF">2020-05-01T10:32:21Z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